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8" r:id="rId3"/>
    <p:sldId id="259" r:id="rId4"/>
    <p:sldId id="264" r:id="rId5"/>
    <p:sldId id="289" r:id="rId6"/>
    <p:sldId id="261" r:id="rId7"/>
    <p:sldId id="307" r:id="rId8"/>
    <p:sldId id="325" r:id="rId9"/>
    <p:sldId id="326" r:id="rId10"/>
    <p:sldId id="267" r:id="rId11"/>
    <p:sldId id="324" r:id="rId12"/>
    <p:sldId id="290" r:id="rId13"/>
    <p:sldId id="292" r:id="rId14"/>
    <p:sldId id="321" r:id="rId15"/>
    <p:sldId id="323" r:id="rId16"/>
    <p:sldId id="322" r:id="rId17"/>
    <p:sldId id="26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 autoAdjust="0"/>
    <p:restoredTop sz="94660"/>
  </p:normalViewPr>
  <p:slideViewPr>
    <p:cSldViewPr>
      <p:cViewPr>
        <p:scale>
          <a:sx n="100" d="100"/>
          <a:sy n="100" d="100"/>
        </p:scale>
        <p:origin x="-59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0E09AA-9169-47CB-A779-D3CA4EF219F1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078AD-956A-4D69-9B09-6CDAA12CF41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4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078AD-956A-4D69-9B09-6CDAA12CF41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66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FB01E-AD7C-4EBD-BD9B-B955355A4450}" type="slidenum">
              <a:rPr lang="it-IT" smtClean="0"/>
              <a:pPr/>
              <a:t>7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FB01E-AD7C-4EBD-BD9B-B955355A4450}" type="slidenum">
              <a:rPr lang="it-IT" smtClean="0"/>
              <a:pPr/>
              <a:t>8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FB01E-AD7C-4EBD-BD9B-B955355A4450}" type="slidenum">
              <a:rPr lang="it-IT" smtClean="0"/>
              <a:pPr/>
              <a:t>9</a:t>
            </a:fld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1584-7BE3-4D07-9464-0AB695EF7C0E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DB87-5ACF-460C-945B-759DCC1C9D0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96CC-3837-487A-9F33-74BA4FD0E892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B77B-98F8-437C-8830-0D5123E5B8B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49BA-927C-4A25-BD90-0538192EB385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2812-E6AF-4199-8363-DAD776EC7E0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EDCB-2121-4B5F-85EA-DD5A7EF27D4C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4FF9-5207-4BDC-B734-7DBE8773336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F9A0-91E5-4A40-93BD-D67801BFEBFC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9887-C8C0-4A0C-8BD1-81F19FF53EA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3E55-974D-4DA5-A2A4-EE6FF6609815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C38D-2454-4607-964C-A6B91D13550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2E16-3F6C-4AE4-9338-81C58489352B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A82D-63DB-4FC4-9766-C56AA5034A2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0AB3-E0BA-435E-AB86-1222AA1C5D37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A6CE-9366-42C5-A9C0-2FA206D5583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0D48-EE0B-4458-8398-675F2F238A5A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5C08-B093-435C-9E2F-03D77D2CD18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D050-7499-4B0B-9ABC-921600FD54ED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9069-2413-4540-BA1D-EB0AD2C27A0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A472-2AD0-4251-8D09-248571474290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2C69-8951-46B0-8458-E7F3825D239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3DE969D-7F4C-47E7-919C-19D35388C6DC}" type="datetimeFigureOut">
              <a:rPr lang="it-IT"/>
              <a:pPr>
                <a:defRPr/>
              </a:pPr>
              <a:t>09/06/2020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529E19-5083-4126-B3A3-A4C67494E0C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1" r:id="rId2"/>
    <p:sldLayoutId id="2147483990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91" r:id="rId9"/>
    <p:sldLayoutId id="2147483987" r:id="rId10"/>
    <p:sldLayoutId id="2147483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500" b="1" smtClean="0">
                <a:latin typeface="Arabic Typesetting" pitchFamily="66" charset="-78"/>
                <a:cs typeface="Arabic Typesetting" pitchFamily="66" charset="-78"/>
              </a:rPr>
              <a:t>L'apprendimento cooperativo è un metodo di insegnamento/apprendimento che utilizza i piccoli gruppi attraverso i quali è possibile migliorare sia gli apprendimenti che le relazioni sociali. Questa procedura è molto usata tra i docenti della scuola PRIMARIA anche per l'inclusione degli alunni con bisogni educativi speciali. Nell’ambito del laboratorio il docente  progetti un intervento didattico multidisciplinare atto a promuovere nella sua classe gruppi cooperativi alla presenza di alunni con disabilità.</a:t>
            </a:r>
            <a:endParaRPr lang="it-IT" sz="35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2488"/>
          </a:xfrm>
        </p:spPr>
        <p:txBody>
          <a:bodyPr/>
          <a:lstStyle/>
          <a:p>
            <a:pPr algn="ctr" eaLnBrk="1" hangingPunct="1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SCELTE METODOLOGICHE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/>
          <a:lstStyle/>
          <a:p>
            <a:pPr algn="just" eaLnBrk="1" hangingPunct="1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Lezioni frontali</a:t>
            </a:r>
          </a:p>
          <a:p>
            <a:pPr algn="just" eaLnBrk="1" hangingPunct="1"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Lettura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comprensione orale e scritta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testi storici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immagini.</a:t>
            </a: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Ricerca bibliografica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attingendo da fonti diverse (libri-web).</a:t>
            </a: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Confronto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sugli argomenti</a:t>
            </a: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Lavoro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 piccoli gruppi o collettivo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Interpretazione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di dati e stesura dei contenuti.</a:t>
            </a: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Attività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laboratoriali e interdisciplinari.</a:t>
            </a:r>
          </a:p>
          <a:p>
            <a:pPr algn="just" eaLnBrk="1" hangingPunct="1">
              <a:buFont typeface="Arial" charset="0"/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Cooperative Learning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MATERIALI E STRUMENTI</a:t>
            </a:r>
            <a:endParaRPr lang="it-IT" sz="51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827584" y="1484785"/>
            <a:ext cx="7488832" cy="4536504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Libri di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testo.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Ricerche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su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Internet.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eaLnBrk="1" hangingPunct="1">
              <a:buFont typeface="Arial" charset="0"/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Filmati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– documentari.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eaLnBrk="1" hangingPunct="1">
              <a:buFont typeface="Arial" charset="0"/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Uso della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LIM.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eaLnBrk="1" hangingPunct="1">
              <a:buFont typeface="Arial" charset="0"/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Uso di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Computer.</a:t>
            </a:r>
          </a:p>
          <a:p>
            <a:pPr algn="just" eaLnBrk="1" hangingPunct="1"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Mappe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carte, immagini e fotografie.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Testi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schede e disegni.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Colori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carta, colla, forbici, stecche, corde, palloncini, tempera, stoffa,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pastelli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materiale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riciclabile…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Linea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del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tempo.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21973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CON CHE COSA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15851" y="1268760"/>
            <a:ext cx="8229600" cy="2880320"/>
          </a:xfrm>
        </p:spPr>
        <p:txBody>
          <a:bodyPr/>
          <a:lstStyle/>
          <a:p>
            <a:pPr marL="0" indent="0"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 i testi e la ricerca su internet si procede con lo studio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della civiltà egizia dal punto di vista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storico-geografico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con particolari riferimenti agli aspetti: economico,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politico, religioso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sociale che caratterizzano la civiltà.</a:t>
            </a:r>
          </a:p>
          <a:p>
            <a:pPr marL="0" indent="0"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 il materiale di facile consumo si provvederà alla costruzione dei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manufatti.</a:t>
            </a:r>
          </a:p>
          <a:p>
            <a:pPr marL="0" indent="0"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 la LIM e il computer si provvederà all’ascolto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memorizzazione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delle canzoni.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 l’organizzazione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dei materiali e strutturazione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 procederà con la realizzazione del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cartellone murale e del lapbook in gruppo.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50776" y="4485804"/>
            <a:ext cx="8229600" cy="6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it-IT" sz="5100" b="1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SITUAZIONE DI ARRIVO</a:t>
            </a:r>
            <a:endParaRPr lang="it-IT" sz="5100" b="1" dirty="0">
              <a:solidFill>
                <a:schemeClr val="tx2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37059" y="5157192"/>
            <a:ext cx="8229600" cy="13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Al termine delle attività inerenti all’unità di apprendimento, le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insegnanti sottolineano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 validità del percorso intrapreso per la quasi totalità degli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alunni, sia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dal punto di vista degli apprendimenti che dello sviluppo delle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competenze sociali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relazionali.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92634"/>
          </a:xfrm>
        </p:spPr>
        <p:txBody>
          <a:bodyPr/>
          <a:lstStyle/>
          <a:p>
            <a:pPr algn="ctr"/>
            <a:r>
              <a:rPr lang="it-IT" sz="5100" b="1" dirty="0">
                <a:latin typeface="Arabic Typesetting" pitchFamily="66" charset="-78"/>
                <a:cs typeface="Arabic Typesetting" pitchFamily="66" charset="-78"/>
              </a:rPr>
              <a:t>ATTIVITÀ</a:t>
            </a:r>
            <a:endParaRPr lang="it-IT" sz="51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9745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95536" y="5445224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Conoscenza, discussione e formulazione di ipotesi sulla comparsa della civiltà Egizia e  relative all’evoluzione della civiltà.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378"/>
          </a:xfrm>
        </p:spPr>
        <p:txBody>
          <a:bodyPr/>
          <a:lstStyle/>
          <a:p>
            <a:pPr algn="ctr"/>
            <a:r>
              <a:rPr lang="it-IT" sz="5100" b="1" dirty="0">
                <a:latin typeface="Arabic Typesetting" pitchFamily="66" charset="-78"/>
                <a:cs typeface="Arabic Typesetting" pitchFamily="66" charset="-78"/>
              </a:rPr>
              <a:t>ATTIVITÀ</a:t>
            </a:r>
            <a:endParaRPr lang="it-IT" sz="51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5346171" cy="400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6221660" y="2852936"/>
            <a:ext cx="25988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Visione di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un documentario, discussione e sintesi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dei</a:t>
            </a:r>
          </a:p>
          <a:p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contenuti salienti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</a:t>
            </a:r>
          </a:p>
          <a:p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tecniche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varie (questionari, domande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</a:t>
            </a:r>
          </a:p>
          <a:p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scelta multipla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37017" y="1485737"/>
            <a:ext cx="8229600" cy="648370"/>
          </a:xfrm>
        </p:spPr>
        <p:txBody>
          <a:bodyPr/>
          <a:lstStyle/>
          <a:p>
            <a:pPr algn="ctr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ATTIVITÀ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39449" y="2124929"/>
            <a:ext cx="6624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Assemblaggio dei lavori individuali per costruire 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Lapbook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della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Egitto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437">
            <a:off x="6651616" y="414842"/>
            <a:ext cx="2277432" cy="128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14" y="5013176"/>
            <a:ext cx="2299412" cy="129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32" y="4725953"/>
            <a:ext cx="2488272" cy="139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7" y="5024798"/>
            <a:ext cx="2368775" cy="133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9" y="2923845"/>
            <a:ext cx="3044951" cy="171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75" y="46525"/>
            <a:ext cx="2422683" cy="136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5" y="2743681"/>
            <a:ext cx="2241523" cy="168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8" y="2923846"/>
            <a:ext cx="2283713" cy="171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646">
            <a:off x="272407" y="240347"/>
            <a:ext cx="1955111" cy="109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9130"/>
          </a:xfrm>
        </p:spPr>
        <p:txBody>
          <a:bodyPr/>
          <a:lstStyle/>
          <a:p>
            <a:pPr algn="ctr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DOCUMENTAZIONE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5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Youtube</a:t>
            </a:r>
            <a:endParaRPr lang="it-IT" sz="2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Come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nasce: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gli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Egizi</a:t>
            </a: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L’Egitto a piccoli passi di </a:t>
            </a:r>
            <a:r>
              <a:rPr lang="it-IT" sz="2500" dirty="0" err="1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Aude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Gros De </a:t>
            </a:r>
            <a:r>
              <a:rPr lang="it-IT" sz="25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Beler</a:t>
            </a:r>
            <a:endParaRPr lang="it-IT" sz="2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Antico Egitto: vita quotidiana di Neil </a:t>
            </a:r>
            <a:r>
              <a:rPr lang="it-IT" sz="25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Morris</a:t>
            </a:r>
            <a:endParaRPr lang="it-IT" sz="2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Gli Egizi di Giunti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Junior</a:t>
            </a: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 piramidi egizie di </a:t>
            </a:r>
            <a:r>
              <a:rPr lang="it-IT" sz="2500" dirty="0" err="1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Biard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e </a:t>
            </a:r>
            <a:r>
              <a:rPr lang="it-IT" sz="25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Maruejol</a:t>
            </a:r>
            <a:endParaRPr lang="it-IT" sz="2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Educational storia: i faraoni dell’antico </a:t>
            </a:r>
            <a:r>
              <a:rPr lang="it-IT" sz="2500" dirty="0" err="1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egitto</a:t>
            </a:r>
            <a:endParaRPr lang="it-IT" sz="2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93750"/>
          </a:xfrm>
        </p:spPr>
        <p:txBody>
          <a:bodyPr/>
          <a:lstStyle/>
          <a:p>
            <a:pPr algn="ctr" eaLnBrk="1" hangingPunct="1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VERIFICA E VALUTAZIONE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44346"/>
              </p:ext>
            </p:extLst>
          </p:nvPr>
        </p:nvGraphicFramePr>
        <p:xfrm>
          <a:off x="395536" y="1628800"/>
          <a:ext cx="8229600" cy="504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504056"/>
                <a:gridCol w="720080"/>
                <a:gridCol w="833264"/>
                <a:gridCol w="2057400"/>
              </a:tblGrid>
              <a:tr h="370862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Titolo del percorso: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62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Nome </a:t>
                      </a:r>
                      <a:endParaRPr lang="it-IT" sz="1800" dirty="0"/>
                    </a:p>
                  </a:txBody>
                  <a:tcPr marT="45723" marB="45723"/>
                </a:tc>
                <a:tc gridSpan="3">
                  <a:txBody>
                    <a:bodyPr/>
                    <a:lstStyle/>
                    <a:p>
                      <a:r>
                        <a:rPr lang="it-IT" sz="1800" dirty="0" smtClean="0"/>
                        <a:t>classe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Data</a:t>
                      </a:r>
                      <a:endParaRPr lang="it-IT" sz="1800" dirty="0"/>
                    </a:p>
                  </a:txBody>
                  <a:tcPr marT="45723" marB="45723"/>
                </a:tc>
              </a:tr>
              <a:tr h="370862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Griglia</a:t>
                      </a:r>
                      <a:r>
                        <a:rPr lang="it-IT" sz="1800" baseline="0" dirty="0" smtClean="0"/>
                        <a:t> osservativa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6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Indicatori</a:t>
                      </a:r>
                      <a:r>
                        <a:rPr lang="it-IT" sz="1800" baseline="0" dirty="0" smtClean="0"/>
                        <a:t> di competenza</a:t>
                      </a:r>
                      <a:endParaRPr lang="it-IT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SI</a:t>
                      </a:r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NO</a:t>
                      </a:r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Da rafforzare</a:t>
                      </a:r>
                      <a:endParaRPr lang="it-IT" sz="1800" dirty="0"/>
                    </a:p>
                  </a:txBody>
                  <a:tcPr marT="45723" marB="45723"/>
                </a:tc>
              </a:tr>
              <a:tr h="31675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Uso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del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lessico</a:t>
                      </a:r>
                      <a:r>
                        <a:rPr lang="it-IT" sz="1400" baseline="0" dirty="0" smtClean="0"/>
                        <a:t> s</a:t>
                      </a:r>
                      <a:r>
                        <a:rPr lang="it-IT" sz="1400" dirty="0" smtClean="0"/>
                        <a:t>pecifico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383034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Organizzazione delle conoscenz</a:t>
                      </a:r>
                      <a:r>
                        <a:rPr lang="it-IT" sz="1400" baseline="0" dirty="0" smtClean="0"/>
                        <a:t>e </a:t>
                      </a:r>
                      <a:r>
                        <a:rPr lang="it-IT" sz="1400" dirty="0" smtClean="0"/>
                        <a:t>per categorie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Confronto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e individuazione di analogie e differenze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44218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Capacità di lavorare in maniera autonoma, attiva e collaborativa da soli ed in gruppo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400155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Capacità di gestione del tempo, </a:t>
                      </a:r>
                      <a:r>
                        <a:rPr lang="it-IT" sz="1400" smtClean="0"/>
                        <a:t>dello spazio e </a:t>
                      </a:r>
                      <a:r>
                        <a:rPr lang="it-IT" sz="1400" dirty="0" smtClean="0"/>
                        <a:t>degli strumenti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Acquisizione ed elaborazione degli argomenti trattati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Capacità di comunicare le conoscenze a livello verbale con modalità coinvolgenti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  <a:tr h="370862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Precisione nella realizzazione di scritti, tabelle, disegni, manufatti</a:t>
                      </a:r>
                      <a:endParaRPr lang="it-IT" sz="14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1791072"/>
          </a:xfrm>
        </p:spPr>
        <p:txBody>
          <a:bodyPr/>
          <a:lstStyle/>
          <a:p>
            <a:pPr algn="ctr" eaLnBrk="1" hangingPunct="1"/>
            <a:r>
              <a:rPr lang="it-IT" sz="5100" dirty="0"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it-IT" sz="5100" dirty="0" smtClean="0">
                <a:latin typeface="Arabic Typesetting" pitchFamily="66" charset="-78"/>
                <a:cs typeface="Arabic Typesetting" pitchFamily="66" charset="-78"/>
              </a:rPr>
              <a:t> spasso nel tempo,</a:t>
            </a:r>
            <a:r>
              <a:rPr lang="it-IT" sz="5100" dirty="0" smtClean="0">
                <a:solidFill>
                  <a:srgbClr val="04617B"/>
                </a:solidFill>
                <a:latin typeface="Arabic Typesetting" pitchFamily="66" charset="-78"/>
                <a:cs typeface="Arabic Typesetting" pitchFamily="66" charset="-78"/>
              </a:rPr>
              <a:t> piccoli studiosi cooperano</a:t>
            </a:r>
            <a:r>
              <a:rPr lang="it-IT" sz="55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  <a:br>
              <a:rPr lang="it-IT" sz="55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5500" b="1" i="1" dirty="0" smtClean="0">
                <a:latin typeface="Arabic Typesetting" pitchFamily="66" charset="-78"/>
                <a:cs typeface="Arabic Typesetting" pitchFamily="66" charset="-78"/>
              </a:rPr>
              <a:t>«Il misterioso mondo degli antichi Egizi»</a:t>
            </a:r>
            <a:endParaRPr lang="it-IT" sz="5500" b="1" i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1" y="2996952"/>
            <a:ext cx="5715000" cy="285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500014"/>
          </a:xfrm>
        </p:spPr>
        <p:txBody>
          <a:bodyPr/>
          <a:lstStyle/>
          <a:p>
            <a:pPr algn="ctr" eaLnBrk="1" hangingPunct="1"/>
            <a:r>
              <a:rPr lang="it-IT" sz="5100" b="1" cap="all" dirty="0" smtClean="0">
                <a:latin typeface="Arabic Typesetting" pitchFamily="66" charset="-78"/>
                <a:cs typeface="Arabic Typesetting" pitchFamily="66" charset="-78"/>
              </a:rPr>
              <a:t>Destinatari:</a:t>
            </a:r>
            <a:br>
              <a:rPr lang="it-IT" sz="5100" b="1" cap="all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tutti gli alunni della classe 4° di Scuola Primaria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36724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MOTIVAZIONE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060848"/>
            <a:ext cx="84969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Gli alunni al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termine del percorso costruiranno un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lapbook che raccoglierà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passaggi significativi e i nuclei tematici rilevanti del percorso svolto.</a:t>
            </a:r>
          </a:p>
          <a:p>
            <a:pPr algn="just"/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 partire dall’analisi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storico-geografica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gli alunni saranno guidati attraverso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un viaggio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che permetterà di sperimentare costruendo piccoli manufatti,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analizzare aspetti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di vita degli antichi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Egizi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Ho preferito il lavoro di gruppo affinché i ragazzi progettassero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da zero il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lapbook e possano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aiutarsi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confrontarsi nella 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costruzione dei template e nella sintesi dei contenuti. Si chiede di lavorare insieme per scoprire come sono nate le antiche civiltà, come</a:t>
            </a:r>
          </a:p>
          <a:p>
            <a:pPr algn="just"/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 è evoluto l’uomo, come è cambiato nel corso della storia: dai primi insediamenti</a:t>
            </a:r>
          </a:p>
          <a:p>
            <a:pPr algn="just"/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alla edificazione di città e monumenti, ecc. Tutto ciò servirà per capire come si è</a:t>
            </a:r>
          </a:p>
          <a:p>
            <a:pPr algn="just"/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evoluto l’uomo e quindi trovare le origini della nostra società.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03759" y="836712"/>
            <a:ext cx="8352928" cy="1516063"/>
          </a:xfrm>
        </p:spPr>
        <p:txBody>
          <a:bodyPr/>
          <a:lstStyle/>
          <a:p>
            <a:pPr algn="ctr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SITUAZIONE DI PARTENZA</a:t>
            </a:r>
            <a:b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(VALUTAZIONE DIAGNOSTICA)</a:t>
            </a:r>
            <a:endParaRPr lang="it-IT" sz="21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7755" y="2420888"/>
            <a:ext cx="842493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Intervenire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 maniera pertinente rispettando il proprio turno.</a:t>
            </a:r>
          </a:p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Comprendere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ed elaborare semplici testi in lingua italiana</a:t>
            </a:r>
          </a:p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Muoversi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nello spazio e nel tempo utilizzando mappe e linea del tempo.</a:t>
            </a:r>
          </a:p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Conoscere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gli elementi essenziali della matematica e della geometria.</a:t>
            </a:r>
          </a:p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Conoscere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 caratteristiche principali del mondo vegetale.</a:t>
            </a:r>
          </a:p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Utilizzare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strumenti diversi per sviluppare un progetto creativo.</a:t>
            </a:r>
          </a:p>
          <a:p>
            <a:pPr marL="457200" indent="-457200">
              <a:buFont typeface="Arial" pitchFamily="34" charset="0"/>
              <a:buChar char="•"/>
              <a:tabLst>
                <a:tab pos="447675" algn="l"/>
              </a:tabLst>
            </a:pP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Ascoltare </a:t>
            </a:r>
            <a:r>
              <a:rPr lang="it-IT" sz="29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brani della </a:t>
            </a:r>
            <a:r>
              <a:rPr lang="it-IT" sz="29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civiltà Egizia</a:t>
            </a:r>
            <a:endParaRPr lang="it-IT" sz="29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16546" y="908720"/>
            <a:ext cx="8229600" cy="648072"/>
          </a:xfrm>
        </p:spPr>
        <p:txBody>
          <a:bodyPr/>
          <a:lstStyle/>
          <a:p>
            <a:pPr algn="ctr" eaLnBrk="1" hangingPunct="1"/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QUANDO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416546" y="1628800"/>
            <a:ext cx="8331918" cy="72008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 tratta di un intervento didattico sviluppato nel periodo che va da Gennaio ad Aprile.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932770" y="2708920"/>
            <a:ext cx="52565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it-IT" sz="5100" b="1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DOVE </a:t>
            </a:r>
            <a:endParaRPr lang="it-IT" sz="5100" b="1" dirty="0">
              <a:solidFill>
                <a:schemeClr val="tx2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46262" y="3573016"/>
            <a:ext cx="8229600" cy="8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  <a:defRPr/>
            </a:pPr>
            <a:r>
              <a:rPr lang="it-IT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Negli spazi della </a:t>
            </a:r>
            <a:r>
              <a:rPr lang="it-IT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scuola interni ed esterni della scuola.</a:t>
            </a:r>
            <a:endParaRPr lang="it-IT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it-IT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None/>
              <a:defRPr/>
            </a:pPr>
            <a:endParaRPr lang="it-IT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6" cy="17275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4400" dirty="0" smtClean="0">
                <a:latin typeface="Cambria" pitchFamily="18" charset="0"/>
              </a:rPr>
              <a:t/>
            </a:r>
            <a:br>
              <a:rPr lang="it-IT" sz="4400" dirty="0" smtClean="0">
                <a:latin typeface="Cambria" pitchFamily="18" charset="0"/>
              </a:rPr>
            </a:br>
            <a:r>
              <a:rPr lang="it-IT" sz="4400" dirty="0" smtClean="0">
                <a:latin typeface="Cambria" pitchFamily="18" charset="0"/>
              </a:rPr>
              <a:t/>
            </a:r>
            <a:br>
              <a:rPr lang="it-IT" sz="4400" dirty="0" smtClean="0">
                <a:latin typeface="Cambria" pitchFamily="18" charset="0"/>
              </a:rPr>
            </a:br>
            <a:r>
              <a:rPr lang="it-IT" sz="4400" dirty="0" smtClean="0">
                <a:latin typeface="Cambria" pitchFamily="18" charset="0"/>
              </a:rPr>
              <a:t/>
            </a:r>
            <a:br>
              <a:rPr lang="it-IT" sz="4400" dirty="0" smtClean="0">
                <a:latin typeface="Cambria" pitchFamily="18" charset="0"/>
              </a:rPr>
            </a:b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COMPETENZE CHIAVE E TRAGUARDI PER LO SVILUPPO DELLA COMPETENZA</a:t>
            </a:r>
            <a:endParaRPr lang="it-IT" sz="51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276872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Usare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 linea del tempo per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organizzare informazioni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conoscenze,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periodi, individuare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successioni, contemporaneità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Riconoscere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ed esplorare le tracce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storiche presenti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nel territorio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Organizzare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 informazioni e le conoscenze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Individuare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trasformazioni nel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paesaggio naturale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ed antropico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Orientarsi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nello spazio fisico e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rappresentato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Utilizzare con dimestichezza le più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comuni tecnologie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individuando le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soluzioni potenzialmente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utili ad un dato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contesto applicativo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a partire dall’attività di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Assumere e portare a termine compiti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iniziative</a:t>
            </a:r>
            <a:endParaRPr lang="it-IT" sz="21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Pianificare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organizzare il proprio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lavoro; realizzare </a:t>
            </a:r>
            <a:r>
              <a:rPr lang="it-IT" sz="21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semplici </a:t>
            </a:r>
            <a:r>
              <a:rPr lang="it-IT" sz="2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progetti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14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4400" dirty="0" smtClean="0">
                <a:latin typeface="Cambria" pitchFamily="18" charset="0"/>
              </a:rPr>
              <a:t/>
            </a:r>
            <a:br>
              <a:rPr lang="it-IT" sz="4400" dirty="0" smtClean="0">
                <a:latin typeface="Cambria" pitchFamily="18" charset="0"/>
              </a:rPr>
            </a:br>
            <a:r>
              <a:rPr lang="it-IT" sz="4400" dirty="0" smtClean="0">
                <a:latin typeface="Cambria" pitchFamily="18" charset="0"/>
              </a:rPr>
              <a:t/>
            </a:r>
            <a:br>
              <a:rPr lang="it-IT" sz="4400" dirty="0" smtClean="0">
                <a:latin typeface="Cambria" pitchFamily="18" charset="0"/>
              </a:rPr>
            </a:br>
            <a:r>
              <a:rPr lang="it-IT" sz="4400" dirty="0" smtClean="0">
                <a:latin typeface="Cambria" pitchFamily="18" charset="0"/>
              </a:rPr>
              <a:t/>
            </a:r>
            <a:br>
              <a:rPr lang="it-IT" sz="4400" dirty="0" smtClean="0">
                <a:latin typeface="Cambria" pitchFamily="18" charset="0"/>
              </a:rPr>
            </a:b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OBIETTIVI FORMATIVI</a:t>
            </a:r>
            <a:endParaRPr lang="it-IT" sz="51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70080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Ascoltare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comprendere le diverse comunicazioni degli insegnanti e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dei compagni</a:t>
            </a:r>
            <a:endParaRPr lang="it-IT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Leggere diverse tipologie di testo mostrando di riconoscere le caratteristiche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che li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contraddistinguono</a:t>
            </a:r>
          </a:p>
          <a:p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Comprendere il contenuto di varie tipologie di testo e utilizzare semplici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strategie di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sintesi </a:t>
            </a:r>
          </a:p>
          <a:p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Produrre da solo/in gruppo testi adeguando le forme espressive al destinatario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al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contesto</a:t>
            </a:r>
          </a:p>
          <a:p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Riconoscere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 denominare vocaboli e strutture linguistiche relativi agli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ambiti trattati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Rilevare diversità culturali in relazione alle abitudini di vita.</a:t>
            </a:r>
          </a:p>
          <a:p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Costruire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semplici manufatti secondo istruzioni date.</a:t>
            </a:r>
          </a:p>
          <a:p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Collocare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nello spazio e nel tempo le civiltà e individuare le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caratteristiche dell’ambiente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fisico che le accomunano.</a:t>
            </a:r>
          </a:p>
          <a:p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Saper costruire mappe concettuali con le informazioni ricavate</a:t>
            </a:r>
          </a:p>
          <a:p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Utilizzare fonti diverse per elaborare rappresentazioni analitiche e sintetiche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delle civiltà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Descrivere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ciò che si vede in un’opera sia antica che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moderna.</a:t>
            </a:r>
          </a:p>
          <a:p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Riprodurre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 forma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grafico-pittorica e manipolativa, elementi di interesse </a:t>
            </a:r>
            <a:r>
              <a:rPr lang="it-IT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personale inerenti </a:t>
            </a:r>
            <a:r>
              <a:rPr lang="it-IT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le civiltà studiate.</a:t>
            </a:r>
          </a:p>
        </p:txBody>
      </p:sp>
    </p:spTree>
    <p:extLst>
      <p:ext uri="{BB962C8B-B14F-4D97-AF65-F5344CB8AC3E}">
        <p14:creationId xmlns:p14="http://schemas.microsoft.com/office/powerpoint/2010/main" val="23291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3600" dirty="0" smtClean="0">
                <a:latin typeface="Cambria" pitchFamily="18" charset="0"/>
              </a:rPr>
              <a:t/>
            </a:r>
            <a:br>
              <a:rPr lang="it-IT" sz="3600" dirty="0" smtClean="0">
                <a:latin typeface="Cambria" pitchFamily="18" charset="0"/>
              </a:rPr>
            </a:br>
            <a:r>
              <a:rPr lang="it-IT" sz="3600" dirty="0" smtClean="0">
                <a:latin typeface="Cambria" pitchFamily="18" charset="0"/>
              </a:rPr>
              <a:t/>
            </a:r>
            <a:br>
              <a:rPr lang="it-IT" sz="3600" dirty="0" smtClean="0">
                <a:latin typeface="Cambria" pitchFamily="18" charset="0"/>
              </a:rPr>
            </a:br>
            <a:r>
              <a:rPr lang="it-IT" sz="3600" dirty="0" smtClean="0">
                <a:latin typeface="Cambria" pitchFamily="18" charset="0"/>
              </a:rPr>
              <a:t/>
            </a:r>
            <a:br>
              <a:rPr lang="it-IT" sz="3600" dirty="0" smtClean="0">
                <a:latin typeface="Cambria" pitchFamily="18" charset="0"/>
              </a:rPr>
            </a:b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OBIETTIVI SPECIFICI </a:t>
            </a:r>
            <a:r>
              <a:rPr lang="it-IT" sz="5100" b="1" dirty="0">
                <a:latin typeface="Arabic Typesetting" pitchFamily="66" charset="-78"/>
                <a:cs typeface="Arabic Typesetting" pitchFamily="66" charset="-78"/>
              </a:rPr>
              <a:t>D</a:t>
            </a:r>
            <a:r>
              <a:rPr lang="it-IT" sz="5100" b="1" dirty="0" smtClean="0">
                <a:latin typeface="Arabic Typesetting" pitchFamily="66" charset="-78"/>
                <a:cs typeface="Arabic Typesetting" pitchFamily="66" charset="-78"/>
              </a:rPr>
              <a:t>’APPRENDIMENTO </a:t>
            </a:r>
            <a:endParaRPr lang="it-IT" sz="51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060848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Gestire le relazioni tra coetanei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Utilizzare fonti di diverso tipo per ricavare informazioni.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Rielaborare gli argomenti studiati utilizzando il lessico specifico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	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Collocare nello spazio la civiltà degli Egizi e  individuare le caratteristiche dell’ambiente fisico.</a:t>
            </a:r>
            <a:endParaRPr lang="it-IT" sz="25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Conoscere ed ordinare a livello cronologico la storia della civiltà Egizia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	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Individuare gli elementi che caratterizzano la formazione e lo sviluppo della società Egizia (acqua, sviluppo agricolo, ingegneria idraulica).	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Conoscere l’organizzazione sociale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il governo, la religione della civiltà Egizia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	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Rappresentare e riprodurre alcuni aspetti della civiltà Egizia con attività grafico-pittoriche</a:t>
            </a:r>
            <a:r>
              <a:rPr lang="it-IT" sz="25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/>
            <a:r>
              <a:rPr lang="it-IT" sz="2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Rielaborare le informazioni acquisite con l’uso del computer.</a:t>
            </a:r>
          </a:p>
        </p:txBody>
      </p:sp>
    </p:spTree>
    <p:extLst>
      <p:ext uri="{BB962C8B-B14F-4D97-AF65-F5344CB8AC3E}">
        <p14:creationId xmlns:p14="http://schemas.microsoft.com/office/powerpoint/2010/main" val="20641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3590</TotalTime>
  <Words>957</Words>
  <Application>Microsoft Office PowerPoint</Application>
  <PresentationFormat>Presentazione su schermo (4:3)</PresentationFormat>
  <Paragraphs>118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Equinozio</vt:lpstr>
      <vt:lpstr>L'apprendimento cooperativo è un metodo di insegnamento/apprendimento che utilizza i piccoli gruppi attraverso i quali è possibile migliorare sia gli apprendimenti che le relazioni sociali. Questa procedura è molto usata tra i docenti della scuola PRIMARIA anche per l'inclusione degli alunni con bisogni educativi speciali. Nell’ambito del laboratorio il docente  progetti un intervento didattico multidisciplinare atto a promuovere nella sua classe gruppi cooperativi alla presenza di alunni con disabilità.</vt:lpstr>
      <vt:lpstr>A spasso nel tempo, piccoli studiosi cooperano: «Il misterioso mondo degli antichi Egizi»</vt:lpstr>
      <vt:lpstr>Destinatari:  tutti gli alunni della classe 4° di Scuola Primaria</vt:lpstr>
      <vt:lpstr>MOTIVAZIONE</vt:lpstr>
      <vt:lpstr>SITUAZIONE DI PARTENZA (VALUTAZIONE DIAGNOSTICA)</vt:lpstr>
      <vt:lpstr>QUANDO </vt:lpstr>
      <vt:lpstr>   COMPETENZE CHIAVE E TRAGUARDI PER LO SVILUPPO DELLA COMPETENZA</vt:lpstr>
      <vt:lpstr>   OBIETTIVI FORMATIVI</vt:lpstr>
      <vt:lpstr>   OBIETTIVI SPECIFICI D’APPRENDIMENTO </vt:lpstr>
      <vt:lpstr>SCELTE METODOLOGICHE</vt:lpstr>
      <vt:lpstr>MATERIALI E STRUMENTI</vt:lpstr>
      <vt:lpstr>CON CHE COSA</vt:lpstr>
      <vt:lpstr>ATTIVITÀ</vt:lpstr>
      <vt:lpstr>ATTIVITÀ</vt:lpstr>
      <vt:lpstr>ATTIVITÀ</vt:lpstr>
      <vt:lpstr>DOCUMENTAZIONE</vt:lpstr>
      <vt:lpstr>VERIFICA E VALUTAZIONE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CONCORSO DOCENTI 2012</dc:title>
  <dc:creator>Home</dc:creator>
  <cp:lastModifiedBy>Utente</cp:lastModifiedBy>
  <cp:revision>194</cp:revision>
  <dcterms:created xsi:type="dcterms:W3CDTF">2013-05-16T15:40:10Z</dcterms:created>
  <dcterms:modified xsi:type="dcterms:W3CDTF">2020-06-09T08:58:39Z</dcterms:modified>
</cp:coreProperties>
</file>